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Bangers"/>
      <p:regular r:id="rId44"/>
    </p:embeddedFont>
    <p:embeddedFont>
      <p:font typeface="Tahoma"/>
      <p:regular r:id="rId45"/>
      <p:bold r:id="rId46"/>
    </p:embeddedFont>
    <p:embeddedFont>
      <p:font typeface="Helvetica Neue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BA9619-9138-4D8E-AB7C-139ADBE3CE2C}">
  <a:tblStyle styleId="{D4BA9619-9138-4D8E-AB7C-139ADBE3CE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Bangers-regular.fntdata"/><Relationship Id="rId43" Type="http://schemas.openxmlformats.org/officeDocument/2006/relationships/slide" Target="slides/slide38.xml"/><Relationship Id="rId46" Type="http://schemas.openxmlformats.org/officeDocument/2006/relationships/font" Target="fonts/Tahoma-bold.fntdata"/><Relationship Id="rId45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bold.fntdata"/><Relationship Id="rId47" Type="http://schemas.openxmlformats.org/officeDocument/2006/relationships/font" Target="fonts/HelveticaNeue-regular.fntdata"/><Relationship Id="rId49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6b3dc0f5e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a6b3dc0f5e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6b3dc0f5e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a6b3dc0f5e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6b3dc0f5e_0_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a6b3dc0f5e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b3dc0f5e_0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a6b3dc0f5e_0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6b3dc0f5e_0_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a6b3dc0f5e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6b3dc0f5e_0_1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a6b3dc0f5e_0_1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6b3dc0f5e_0_1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a6b3dc0f5e_0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6b3dc0f5e_0_1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a6b3dc0f5e_0_1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6b3dc0f5e_0_1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a6b3dc0f5e_0_1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6b3dc0f5e_0_2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a6b3dc0f5e_0_2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6b3dc0f5e_0_1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a6b3dc0f5e_0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6b3dc0f5e_0_1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a6b3dc0f5e_0_1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6b3dc0f5e_0_2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ga6b3dc0f5e_0_2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6b3dc0f5e_0_2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a6b3dc0f5e_0_2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6b3dc0f5e_0_2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a6b3dc0f5e_0_2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6b3dc0f5e_0_2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a6b3dc0f5e_0_2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6b3dc0f5e_0_2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a6b3dc0f5e_0_2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6b3dc0f5e_0_2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a6b3dc0f5e_0_2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709b35760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a709b35760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709b3576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a709b3576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6b3dc0f5e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ga6b3dc0f5e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709b35760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a709b35760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709b35760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a709b35760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709b35760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a709b35760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709b35760_0_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a709b35760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a709b35760_0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a709b35760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709b35760_0_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a709b35760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709b35760_0_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a709b35760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709b35760_0_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a709b35760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709b35760_0_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a709b35760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6b3dc0f5e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ga6b3dc0f5e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6b3dc0f5e_0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ga6b3dc0f5e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6b3dc0f5e_0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a6b3dc0f5e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6b3dc0f5e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a6b3dc0f5e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6b3dc0f5e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a6b3dc0f5e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6b3dc0f5e_0_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a6b3dc0f5e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5" Type="http://schemas.openxmlformats.org/officeDocument/2006/relationships/image" Target="../media/image40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1.png"/><Relationship Id="rId6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8.png"/><Relationship Id="rId6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7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0" Type="http://schemas.openxmlformats.org/officeDocument/2006/relationships/image" Target="../media/image45.jpg"/><Relationship Id="rId9" Type="http://schemas.openxmlformats.org/officeDocument/2006/relationships/image" Target="../media/image42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44.jpg"/><Relationship Id="rId8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hyperlink" Target="mailto:ecatlett@upperdarbysd.org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33.png"/><Relationship Id="rId7" Type="http://schemas.openxmlformats.org/officeDocument/2006/relationships/image" Target="../media/image5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s://pages.collegeboard.org/sat/test-center-capacity-update" TargetMode="External"/><Relationship Id="rId5" Type="http://schemas.openxmlformats.org/officeDocument/2006/relationships/image" Target="../media/image53.png"/><Relationship Id="rId6" Type="http://schemas.openxmlformats.org/officeDocument/2006/relationships/image" Target="../media/image52.png"/><Relationship Id="rId7" Type="http://schemas.openxmlformats.org/officeDocument/2006/relationships/hyperlink" Target="https://collegereadiness.collegeboard.org/sat/register/test-center-closings" TargetMode="External"/><Relationship Id="rId8" Type="http://schemas.openxmlformats.org/officeDocument/2006/relationships/hyperlink" Target="https://collegereadiness.collegeboard.org/sat/register/test-center-closings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5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0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7" name="Google Shape;57;p13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4814887" y="2557463"/>
            <a:ext cx="9175751" cy="7659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68262"/>
            <a:ext cx="12192001" cy="26257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4294967295" type="ctrTitle"/>
          </p:nvPr>
        </p:nvSpPr>
        <p:spPr>
          <a:xfrm>
            <a:off x="547330" y="2958224"/>
            <a:ext cx="9144001" cy="3429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042"/>
              </a:buClr>
              <a:buSzPts val="6000"/>
              <a:buFont typeface="Helvetica Neue"/>
              <a:buNone/>
            </a:pPr>
            <a:r>
              <a:rPr b="1" i="0" lang="en-US" sz="6000" u="none" cap="none" strike="noStrike">
                <a:solidFill>
                  <a:srgbClr val="B090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UPPER DARBY HS</a:t>
            </a:r>
            <a:endParaRPr b="1" sz="6000">
              <a:solidFill>
                <a:srgbClr val="B0904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042"/>
              </a:buClr>
              <a:buSzPts val="6000"/>
              <a:buFont typeface="Helvetica Neue"/>
              <a:buNone/>
            </a:pPr>
            <a:r>
              <a:rPr b="1" lang="en-US" sz="4700">
                <a:solidFill>
                  <a:srgbClr val="674E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to Know About </a:t>
            </a:r>
            <a:endParaRPr b="1" sz="4700">
              <a:solidFill>
                <a:srgbClr val="674E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042"/>
              </a:buClr>
              <a:buSzPts val="6000"/>
              <a:buFont typeface="Helvetica Neue"/>
              <a:buNone/>
            </a:pPr>
            <a:r>
              <a:rPr b="1" lang="en-US" sz="4700">
                <a:solidFill>
                  <a:srgbClr val="674E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NCAA Eligibility</a:t>
            </a:r>
            <a:endParaRPr b="1" sz="4700">
              <a:solidFill>
                <a:srgbClr val="674E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3" id="60" name="Google Shape;6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9330" y="385763"/>
            <a:ext cx="1953339" cy="163047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713808" y="2135757"/>
            <a:ext cx="2764384" cy="302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214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Opportunity </a:t>
            </a:r>
            <a:r>
              <a:rPr b="1" i="0" lang="en-US" sz="1400" u="none" cap="none" strike="noStrike">
                <a:solidFill>
                  <a:srgbClr val="AB91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·</a:t>
            </a:r>
            <a: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Unity </a:t>
            </a:r>
            <a:r>
              <a:rPr b="1" i="0" lang="en-US" sz="1400" u="none" cap="none" strike="noStrike">
                <a:solidFill>
                  <a:srgbClr val="AB91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·</a:t>
            </a:r>
            <a: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55" name="Google Shape;155;p22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304850" y="531050"/>
            <a:ext cx="83904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30033"/>
              </a:buClr>
              <a:buSzPts val="3800"/>
              <a:buFont typeface="Tahoma"/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 Qualification Levels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76550" y="18662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159" name="Google Shape;1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6200" y="1577950"/>
            <a:ext cx="3056600" cy="42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7975" y="1257800"/>
            <a:ext cx="4358491" cy="53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66" name="Google Shape;166;p23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 Qualification Levels</a:t>
            </a:r>
            <a:endParaRPr b="1" sz="3800">
              <a:solidFill>
                <a:srgbClr val="3300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3300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30033"/>
                </a:solidFill>
              </a:rPr>
              <a:t>Full Qualifier</a:t>
            </a:r>
            <a:endParaRPr b="1" sz="2800">
              <a:solidFill>
                <a:srgbClr val="3300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00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-112700" y="18055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170" name="Google Shape;17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8650" y="2394725"/>
            <a:ext cx="7378750" cy="41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76" name="Google Shape;176;p24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30033"/>
              </a:buClr>
              <a:buSzPts val="3800"/>
              <a:buFont typeface="Tahoma"/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 Qualification Levels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576550" y="18662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Academic Redshirt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8150" y="2678614"/>
            <a:ext cx="8855700" cy="284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86" name="Google Shape;186;p25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 Qualification Levels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463875" y="1714500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Nonqualifier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190" name="Google Shape;19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6775" y="2931575"/>
            <a:ext cx="8240025" cy="249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96" name="Google Shape;196;p26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 rot="-5400000">
            <a:off x="-2370075" y="2818800"/>
            <a:ext cx="66759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 SAT/ACT REQUIREMENTS</a:t>
            </a:r>
            <a:b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463875" y="1805550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00" name="Google Shape;20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8828" y="75850"/>
            <a:ext cx="311159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6">
            <a:alphaModFix/>
          </a:blip>
          <a:srcRect b="1769" l="-4720" r="4719" t="-1770"/>
          <a:stretch/>
        </p:blipFill>
        <p:spPr>
          <a:xfrm>
            <a:off x="6258025" y="0"/>
            <a:ext cx="35348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07" name="Google Shape;207;p27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Division II Core-Course Requirements</a:t>
            </a: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463875" y="1714500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11" name="Google Shape;21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7200" y="2032075"/>
            <a:ext cx="8839199" cy="279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6025" y="4993475"/>
            <a:ext cx="1634925" cy="16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5138" y="5153325"/>
            <a:ext cx="1386050" cy="13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5399" y="4993475"/>
            <a:ext cx="1336825" cy="17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96425" y="5219350"/>
            <a:ext cx="1907824" cy="12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21" name="Google Shape;221;p28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1229000" y="515875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II Qualification Levels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463875" y="1714500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25" name="Google Shape;22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2713" y="1329175"/>
            <a:ext cx="4415225" cy="536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0325" y="2655200"/>
            <a:ext cx="4503924" cy="25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32" name="Google Shape;232;p29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II Qualification Levels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463875" y="1714500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Full Qualifier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36" name="Google Shape;2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1525" y="2674275"/>
            <a:ext cx="7953000" cy="30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42" name="Google Shape;242;p30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II Qualification Levels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463875" y="1714500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Partial Qualifier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46" name="Google Shape;24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4275" y="2553900"/>
            <a:ext cx="7931350" cy="33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52" name="Google Shape;252;p31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 rot="-5400000">
            <a:off x="-2370075" y="2818800"/>
            <a:ext cx="66759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II SAT/ACT REQUIREMENTS</a:t>
            </a:r>
            <a:b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463875" y="1805550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56" name="Google Shape;25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1675" y="-4575"/>
            <a:ext cx="2788920" cy="686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9203" y="0"/>
            <a:ext cx="2953512" cy="68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6" name="Google Shape;66;p14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68273"/>
            <a:ext cx="11079649" cy="9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2925251" y="340499"/>
            <a:ext cx="6341501" cy="39851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Bangers"/>
              </a:rPr>
              <a:t>2%</a:t>
            </a:r>
          </a:p>
        </p:txBody>
      </p:sp>
      <p:sp>
        <p:nvSpPr>
          <p:cNvPr id="68" name="Google Shape;68;p14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Percentage of high school athletes receiving scholarships annually</a:t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63" name="Google Shape;263;p32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III Qualification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463875" y="1395875"/>
            <a:ext cx="10848300" cy="4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●"/>
            </a:pPr>
            <a:r>
              <a:rPr b="1"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Division III schools set their own admissions standards</a:t>
            </a:r>
            <a:endParaRPr b="1"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b="1"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Division III athletes do not need to register with the NCAA Eligibility Center</a:t>
            </a:r>
            <a:endParaRPr b="1"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b="1"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While Division III schools do not offer athletic scholarships →</a:t>
            </a:r>
            <a:r>
              <a:rPr b="1" lang="en-US" sz="5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75% </a:t>
            </a:r>
            <a:r>
              <a:rPr b="1"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DIII student-athletes receive some form of merit or need-based financial aid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67" name="Google Shape;26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6074" y="5700837"/>
            <a:ext cx="3085624" cy="11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6575" y="5446475"/>
            <a:ext cx="1382900" cy="13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6000" y="5184099"/>
            <a:ext cx="1846551" cy="14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75" name="Google Shape;275;p33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3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NCCAA-Approved are offered here at Upper Darby High School?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463875" y="1714500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79" name="Google Shape;27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5">
            <a:alphaModFix/>
          </a:blip>
          <a:srcRect b="0" l="1342" r="1342" t="0"/>
          <a:stretch/>
        </p:blipFill>
        <p:spPr>
          <a:xfrm>
            <a:off x="3413825" y="2033125"/>
            <a:ext cx="4885500" cy="39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85" name="Google Shape;285;p34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Core Courses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463875" y="1896575"/>
            <a:ext cx="10848300" cy="44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For all the Core Courses listed, all levels are approved:</a:t>
            </a:r>
            <a:endParaRPr sz="3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3200">
                <a:solidFill>
                  <a:schemeClr val="dk1"/>
                </a:solidFill>
              </a:rPr>
              <a:t>Academic</a:t>
            </a:r>
            <a:endParaRPr sz="3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3200">
                <a:solidFill>
                  <a:schemeClr val="dk1"/>
                </a:solidFill>
              </a:rPr>
              <a:t>Accelerated</a:t>
            </a:r>
            <a:endParaRPr sz="3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3200">
                <a:solidFill>
                  <a:schemeClr val="dk1"/>
                </a:solidFill>
              </a:rPr>
              <a:t>Honors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*This includes courses taken through UD Cyber Academy.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</a:rPr>
              <a:t>Courses taken through Commonwealth Charter must access that school’s NCAA approved list </a:t>
            </a:r>
            <a:endParaRPr i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89" name="Google Shape;28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94" name="Google Shape;294;p35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5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400" u="sng">
                <a:solidFill>
                  <a:schemeClr val="dk1"/>
                </a:solidFill>
              </a:rPr>
              <a:t>English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1446075" y="1426225"/>
            <a:ext cx="9866100" cy="4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ENGLISH 9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ENGLISH 9A	(.5)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ENGLISH 9B	(.5)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ENGLISH 10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AFRICAN AMERICAN LITERATURE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AMERICAN LITERATURE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AMERICAN STUDIES - ENGLISH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AP ENGLISH LANGUAGE &amp; COMPOSITION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AP ENGLISH LITERATURE &amp; COMPOSITION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BRITISH LITERATURE	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HUMANITIES	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MODERN LITERATURE	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RESEARCH &amp; WRITING				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WRITING AND RHETORIC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298" name="Google Shape;29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03" name="Google Shape;303;p36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6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05" name="Google Shape;305;p36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 u="sng">
                <a:solidFill>
                  <a:schemeClr val="dk1"/>
                </a:solidFill>
              </a:rPr>
              <a:t>Social Studies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" name="Google Shape;306;p36"/>
          <p:cNvSpPr txBox="1"/>
          <p:nvPr/>
        </p:nvSpPr>
        <p:spPr>
          <a:xfrm>
            <a:off x="1304850" y="1244150"/>
            <a:ext cx="10848300" cy="5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AMERICAN STUDIES - SOCIAL ST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GOVT/POLITICS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PSYCHOLOGY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US HISTORY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ECONOMICS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ELL GLOBAL STUDIES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ELL GOVT &amp; LAW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ELL US HISTORY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EURO HISTORY/AP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EUROPEAN HISTORY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GLOBAL CONFLICT IN AMERICAN HISTORY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GLOBAL STUDIES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GOVERNMENT AND LAW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PSYCHOLOGY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RACE AND ETHNICITY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US HISTORY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WOMEN IN WORLD HISTORY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07" name="Google Shape;30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12" name="Google Shape;312;p37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7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 u="sng">
                <a:solidFill>
                  <a:schemeClr val="dk1"/>
                </a:solidFill>
              </a:rPr>
              <a:t>Math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1446075" y="1304850"/>
            <a:ext cx="9866100" cy="5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ALGEBRA 1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ALGEBRA 1A (.5)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ALGEBRA 1B (.5)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ALGEBRA 2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CALCULUS AB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CALCULUS BC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PROBABILITY AND STATISTICS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CALCULUS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CALCULUS AB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CALCULUS BC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COLLEGE ALGEBRA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ELL ALGEBRA 1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ELL ALGEBRA 2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GEOMETRY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PRECALCULUS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PROBABILITY &amp; STATISTICS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16" name="Google Shape;31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21" name="Google Shape;321;p38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 u="sng">
                <a:solidFill>
                  <a:schemeClr val="dk1"/>
                </a:solidFill>
              </a:rPr>
              <a:t>Science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1446075" y="1198625"/>
            <a:ext cx="9866100" cy="5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ANATOMY &amp; PHYSIOLOGY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BIOLOGY	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ENVIRONMENTAL SCIENCE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PHYSICS - ELEC &amp; MAGNETISM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AP PHYSICS C- MECHANICS	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BIOLOGY 1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CHEMISTRY 1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CONCEPTUAL CHEMISTRY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CONCEPTUAL PHYSICS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EARTH SCIENCE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ELL BIOLOGY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ELL GENERAL SCIENCE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ELL HUMAN ANATOMY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ENVIRONMENTAL SCIENCE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GENERAL SCIENCE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GENETICS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PHYSICS 1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PHYSICS 2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25" name="Google Shape;32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30" name="Google Shape;330;p39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9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32" name="Google Shape;332;p39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</a:rPr>
              <a:t>World Languages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333" name="Google Shape;333;p39"/>
          <p:cNvSpPr txBox="1"/>
          <p:nvPr/>
        </p:nvSpPr>
        <p:spPr>
          <a:xfrm>
            <a:off x="463875" y="1213800"/>
            <a:ext cx="10848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AP FRENCH 5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AP SPANISH 5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FRENCH 1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FRENCH 2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FRENCH 3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FRENCH 4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FRENCH/BEGINNING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MANDARIN 1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MANDARIN 2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MANDARIN 3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MANDARIN 4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SPANISH 1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SPANISH 2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SPANISH 3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SPANISH 4			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SPANISH/BEGINNING	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34" name="Google Shape;33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39" name="Google Shape;339;p40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The following courses are </a:t>
            </a:r>
            <a:r>
              <a:rPr b="1" i="1" lang="en-US" sz="3200" u="sng">
                <a:solidFill>
                  <a:schemeClr val="dk1"/>
                </a:solidFill>
              </a:rPr>
              <a:t>NOT</a:t>
            </a:r>
            <a:r>
              <a:rPr lang="en-US" sz="2200">
                <a:solidFill>
                  <a:schemeClr val="dk1"/>
                </a:solidFill>
              </a:rPr>
              <a:t> NCAA approved Core Courses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463875" y="1213800"/>
            <a:ext cx="10848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All Fine &amp; Performing Arts (Art, Theatre, Video, Music)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All Business &amp; Computer Application Courses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All Family and Consumer Science Courses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All Health and Physical Education Courses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All Technology Education Courses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</a:rPr>
              <a:t>CTE Courses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43" name="Google Shape;34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48" name="Google Shape;348;p41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1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50" name="Google Shape;350;p41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1" lang="en-US" sz="3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Should A Student-Athlete Plan?</a:t>
            </a:r>
            <a:endParaRPr b="1" sz="2400" u="sng">
              <a:solidFill>
                <a:schemeClr val="dk1"/>
              </a:solidFill>
            </a:endParaRPr>
          </a:p>
        </p:txBody>
      </p:sp>
      <p:sp>
        <p:nvSpPr>
          <p:cNvPr id="351" name="Google Shape;351;p41"/>
          <p:cNvSpPr txBox="1"/>
          <p:nvPr/>
        </p:nvSpPr>
        <p:spPr>
          <a:xfrm>
            <a:off x="463875" y="1213800"/>
            <a:ext cx="10848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52" name="Google Shape;35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5">
            <a:alphaModFix/>
          </a:blip>
          <a:srcRect b="26041" l="0" r="0" t="26036"/>
          <a:stretch/>
        </p:blipFill>
        <p:spPr>
          <a:xfrm>
            <a:off x="463875" y="1562775"/>
            <a:ext cx="3231476" cy="22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1"/>
          <p:cNvPicPr preferRelativeResize="0"/>
          <p:nvPr/>
        </p:nvPicPr>
        <p:blipFill rotWithShape="1">
          <a:blip r:embed="rId6">
            <a:alphaModFix/>
          </a:blip>
          <a:srcRect b="0" l="377" r="387" t="0"/>
          <a:stretch/>
        </p:blipFill>
        <p:spPr>
          <a:xfrm>
            <a:off x="3728413" y="1562775"/>
            <a:ext cx="3467750" cy="26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1"/>
          <p:cNvPicPr preferRelativeResize="0"/>
          <p:nvPr/>
        </p:nvPicPr>
        <p:blipFill rotWithShape="1">
          <a:blip r:embed="rId7">
            <a:alphaModFix/>
          </a:blip>
          <a:srcRect b="0" l="12602" r="12602" t="0"/>
          <a:stretch/>
        </p:blipFill>
        <p:spPr>
          <a:xfrm>
            <a:off x="463879" y="3790050"/>
            <a:ext cx="3024497" cy="269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1"/>
          <p:cNvPicPr preferRelativeResize="0"/>
          <p:nvPr/>
        </p:nvPicPr>
        <p:blipFill rotWithShape="1">
          <a:blip r:embed="rId8">
            <a:alphaModFix/>
          </a:blip>
          <a:srcRect b="0" l="7562" r="7562" t="0"/>
          <a:stretch/>
        </p:blipFill>
        <p:spPr>
          <a:xfrm>
            <a:off x="4066925" y="4166625"/>
            <a:ext cx="3024501" cy="2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1"/>
          <p:cNvPicPr preferRelativeResize="0"/>
          <p:nvPr/>
        </p:nvPicPr>
        <p:blipFill rotWithShape="1">
          <a:blip r:embed="rId9">
            <a:alphaModFix/>
          </a:blip>
          <a:srcRect b="16582" l="0" r="0" t="16582"/>
          <a:stretch/>
        </p:blipFill>
        <p:spPr>
          <a:xfrm>
            <a:off x="7832425" y="4051475"/>
            <a:ext cx="2904699" cy="269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1"/>
          <p:cNvPicPr preferRelativeResize="0"/>
          <p:nvPr/>
        </p:nvPicPr>
        <p:blipFill rotWithShape="1">
          <a:blip r:embed="rId10">
            <a:alphaModFix/>
          </a:blip>
          <a:srcRect b="16124" l="0" r="0" t="16124"/>
          <a:stretch/>
        </p:blipFill>
        <p:spPr>
          <a:xfrm>
            <a:off x="7436225" y="1638650"/>
            <a:ext cx="3467751" cy="22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73" name="Google Shape;73;p15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304850" y="531050"/>
            <a:ext cx="83904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Being NCAA Eligible Includes: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76550" y="18662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1312" lvl="0" marL="3413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Noto Sans Symbols"/>
              <a:buChar char="■"/>
            </a:pP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Acquiring the proper amount of CORE course credits</a:t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1312" lvl="0" marL="3413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Noto Sans Symbols"/>
              <a:buChar char="■"/>
            </a:pP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Earning a qualifying GPA</a:t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1312" lvl="0" marL="3413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Noto Sans Symbols"/>
              <a:buChar char="■"/>
            </a:pP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Earning a qualifying score on the SAT and/or ACT exams</a:t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77" name="Google Shape;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63" name="Google Shape;363;p42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2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Freshmen and Sophomores:</a:t>
            </a: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463875" y="1213800"/>
            <a:ext cx="10848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	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Start planning now! </a:t>
            </a:r>
            <a:endParaRPr sz="24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78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Work hard to earn the best grades possible. Your Grades COUNT!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-1778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Take classes on the list of approved Courses.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78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you fall behind, use summer school sessions before graduation to catch up.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67" name="Google Shape;36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72" name="Google Shape;372;p43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3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74" name="Google Shape;374;p43"/>
          <p:cNvSpPr txBox="1"/>
          <p:nvPr/>
        </p:nvSpPr>
        <p:spPr>
          <a:xfrm>
            <a:off x="1304850" y="53105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375" name="Google Shape;375;p43"/>
          <p:cNvSpPr txBox="1"/>
          <p:nvPr/>
        </p:nvSpPr>
        <p:spPr>
          <a:xfrm>
            <a:off x="463875" y="1213800"/>
            <a:ext cx="10848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Advice for Juniors </a:t>
            </a:r>
            <a:endParaRPr b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70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Create an account with the NCAA eligibility center ($90)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○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Eligible for a fee waiver if you qualify for Free Lunch 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○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yes, contact </a:t>
            </a:r>
            <a:r>
              <a:rPr lang="en-US" sz="17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ecatlett@upperdarbysd.org 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 you complete the form and check Fee Waiver box and she will verify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270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Register to take the ACT, SAT, or both before your the end of your junior year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70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Monitor your eligible courses (Remember 7 &amp; 10 rule!)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70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Request on Naviance that your high school counselor send an official transcript to the NCAA Eligibility Center at the end of your junior year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76" name="Google Shape;37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8350" y="80551"/>
            <a:ext cx="2052051" cy="14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45100" y="531042"/>
            <a:ext cx="2524125" cy="6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83" name="Google Shape;383;p44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4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85" name="Google Shape;385;p44"/>
          <p:cNvSpPr txBox="1"/>
          <p:nvPr/>
        </p:nvSpPr>
        <p:spPr>
          <a:xfrm>
            <a:off x="1304850" y="234250"/>
            <a:ext cx="85398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SAT/ACT Registration Tips (subject to change based on covid) - check SAT or ACT site for up to date info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should enter the “</a:t>
            </a: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9999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code when registering for the ACT or SAT → Sends scores to NCAA Eligibility Center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Speak with your counselor to see if you would be eligible for a fee waiver.</a:t>
            </a:r>
            <a:endParaRPr b="1"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Google Shape;386;p44"/>
          <p:cNvSpPr txBox="1"/>
          <p:nvPr/>
        </p:nvSpPr>
        <p:spPr>
          <a:xfrm>
            <a:off x="463875" y="1320000"/>
            <a:ext cx="10848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	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387" name="Google Shape;3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8" name="Google Shape;388;p44"/>
          <p:cNvGraphicFramePr/>
          <p:nvPr/>
        </p:nvGraphicFramePr>
        <p:xfrm>
          <a:off x="952500" y="246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{D4BA9619-9138-4D8E-AB7C-139ADBE3CE2C}</a:tableStyleId>
              </a:tblPr>
              <a:tblGrid>
                <a:gridCol w="2024225"/>
                <a:gridCol w="2024225"/>
                <a:gridCol w="2024225"/>
                <a:gridCol w="2024225"/>
                <a:gridCol w="2024225"/>
              </a:tblGrid>
              <a:tr h="39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Location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December 5, 2020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March 13,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May 8,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June 5,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Upper Darby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39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Haverford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9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Bonner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39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Springfield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89" name="Google Shape;389;p44"/>
          <p:cNvSpPr txBox="1"/>
          <p:nvPr/>
        </p:nvSpPr>
        <p:spPr>
          <a:xfrm>
            <a:off x="952500" y="2063475"/>
            <a:ext cx="10121100" cy="32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SAT Test Dates/Locations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0" name="Google Shape;390;p44"/>
          <p:cNvGraphicFramePr/>
          <p:nvPr/>
        </p:nvGraphicFramePr>
        <p:xfrm>
          <a:off x="952500" y="49179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{D4BA9619-9138-4D8E-AB7C-139ADBE3CE2C}</a:tableStyleId>
              </a:tblPr>
              <a:tblGrid>
                <a:gridCol w="2024225"/>
                <a:gridCol w="2024225"/>
                <a:gridCol w="2024225"/>
                <a:gridCol w="2024225"/>
                <a:gridCol w="2024225"/>
              </a:tblGrid>
              <a:tr h="70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Location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December 12, 2020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February 6,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April 17,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June 12,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9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Bonner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>
                        <a:highlight>
                          <a:srgbClr val="FF0000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Upper Darby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 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 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91" name="Google Shape;391;p44"/>
          <p:cNvSpPr txBox="1"/>
          <p:nvPr/>
        </p:nvSpPr>
        <p:spPr>
          <a:xfrm>
            <a:off x="952500" y="4438500"/>
            <a:ext cx="10121100" cy="51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ACT Test Dates/Locations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96" name="Google Shape;396;p45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98" name="Google Shape;398;p45"/>
          <p:cNvSpPr txBox="1"/>
          <p:nvPr/>
        </p:nvSpPr>
        <p:spPr>
          <a:xfrm>
            <a:off x="1304850" y="212425"/>
            <a:ext cx="88839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SAT links below to updates in real time for closures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</a:rPr>
              <a:t>ALL TESTS ARE SUBJECT TO CHANGE BASED ON TESTING CENTER AVAILABILITY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399" name="Google Shape;399;p45"/>
          <p:cNvSpPr txBox="1"/>
          <p:nvPr/>
        </p:nvSpPr>
        <p:spPr>
          <a:xfrm>
            <a:off x="463875" y="1213800"/>
            <a:ext cx="10848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400" name="Google Shape;40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5"/>
          <p:cNvSpPr/>
          <p:nvPr/>
        </p:nvSpPr>
        <p:spPr>
          <a:xfrm>
            <a:off x="1823850" y="1575950"/>
            <a:ext cx="7845900" cy="5155800"/>
          </a:xfrm>
          <a:prstGeom prst="rect">
            <a:avLst/>
          </a:prstGeom>
          <a:solidFill>
            <a:srgbClr val="89A4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402" name="Google Shape;40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8000" y="2166762"/>
            <a:ext cx="4383853" cy="179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0388" y="4740138"/>
            <a:ext cx="4539066" cy="19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5"/>
          <p:cNvSpPr txBox="1"/>
          <p:nvPr/>
        </p:nvSpPr>
        <p:spPr>
          <a:xfrm>
            <a:off x="2097575" y="3929696"/>
            <a:ext cx="7013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</a:t>
            </a:r>
            <a:r>
              <a:rPr lang="en-US" sz="1900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ttps://collegereadiness.collegeboard.org/sat/register/test-center-closings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405" name="Google Shape;405;p45"/>
          <p:cNvSpPr txBox="1"/>
          <p:nvPr/>
        </p:nvSpPr>
        <p:spPr>
          <a:xfrm>
            <a:off x="1926925" y="1530450"/>
            <a:ext cx="65775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https://pages.collegeboard.org/sat/test-center-capacity-update</a:t>
            </a:r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10" name="Google Shape;410;p46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6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12" name="Google Shape;412;p46"/>
          <p:cNvSpPr txBox="1"/>
          <p:nvPr/>
        </p:nvSpPr>
        <p:spPr>
          <a:xfrm>
            <a:off x="1541125" y="39450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3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About Recruiting?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463875" y="1213800"/>
            <a:ext cx="108483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	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414" name="Google Shape;41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2487" y="1213800"/>
            <a:ext cx="9007024" cy="550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20" name="Google Shape;420;p47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7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22" name="Google Shape;422;p47"/>
          <p:cNvSpPr txBox="1"/>
          <p:nvPr/>
        </p:nvSpPr>
        <p:spPr>
          <a:xfrm>
            <a:off x="1541125" y="39450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 tips for Recruiting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423" name="Google Shape;423;p47"/>
          <p:cNvSpPr txBox="1"/>
          <p:nvPr/>
        </p:nvSpPr>
        <p:spPr>
          <a:xfrm>
            <a:off x="463875" y="925525"/>
            <a:ext cx="10848300" cy="5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	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AutoNum type="arabicParenR"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 honest about your abilities.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not every kid is going to Harvard and not every athlete is going to Penn State, and that's OK!!! Keep all options open.</a:t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AutoNum type="arabicParenR"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Take responsibility for your journey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...it's YOUR future!</a:t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AutoNum type="arabicParenR"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Don't be afraid to ask for help!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you’ve never done this before, so start early and ask for advice.</a:t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AutoNum type="arabicParenR"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Don't send impersonal or poorly written emails/messages to college coaches...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get A LOT, you never get a 2nd chance to make a 1st impression.</a:t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AutoNum type="arabicParenR"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Don't expect an online profile to get your recruited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...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have to actively seek out contact in many cases. </a:t>
            </a:r>
            <a:endParaRPr sz="2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424" name="Google Shape;42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29" name="Google Shape;429;p48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8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31" name="Google Shape;431;p48"/>
          <p:cNvSpPr txBox="1"/>
          <p:nvPr/>
        </p:nvSpPr>
        <p:spPr>
          <a:xfrm>
            <a:off x="1541125" y="39450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 tips for Recruiting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432" name="Google Shape;432;p48"/>
          <p:cNvSpPr txBox="1"/>
          <p:nvPr/>
        </p:nvSpPr>
        <p:spPr>
          <a:xfrm>
            <a:off x="463875" y="989025"/>
            <a:ext cx="10848300" cy="5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6)  Contact as many colleges as you can!  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 first choice might not     be great fit...what if they have 3 other people at your position?...have options! Also remember and “offer” is NOT a contract!</a:t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7) Don't spend your college fund on “recruiting video or services”.  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Videos dont have to be long or “Oscar” worthy, they are looking to see you and your abilities! Recruiting Companies are COMPANIES and everyone knows that. </a:t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8) Be careful on social media...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are putting “who you are” out there...coaches LOOK! Create a TWITTER account strictly for you as a student-athlete.</a:t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9) Understand the importance of Academics...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can’t offer you if you're not eligible, could be the “tie breaker” between 2 recruits and they want to feel comfortable that you will stay eligible in college. </a:t>
            </a:r>
            <a:endParaRPr i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10) Be persistent...</a:t>
            </a:r>
            <a:r>
              <a:rPr i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bad do you want it? There will be setbacks, roadblocks and rejection, keep going!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descr="http://upload.wikimedia.org/wikipedia/commons/thumb/d/dd/NCAA_logo.svg/180px-NCAA_logo.svg.png" id="433" name="Google Shape;43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38" name="Google Shape;438;p49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9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40" name="Google Shape;440;p49"/>
          <p:cNvSpPr txBox="1"/>
          <p:nvPr/>
        </p:nvSpPr>
        <p:spPr>
          <a:xfrm>
            <a:off x="1541125" y="394500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to make and share a good recruiting video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441" name="Google Shape;441;p49"/>
          <p:cNvSpPr txBox="1"/>
          <p:nvPr/>
        </p:nvSpPr>
        <p:spPr>
          <a:xfrm>
            <a:off x="463875" y="989025"/>
            <a:ext cx="10848300" cy="5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personal info in the beginning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Keep it short (3 minutes max) first :45 is crucial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Put your best stuff first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Know what they want to see (Football=game film, Softball= skills)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 ALL your skills (Touchdowns to tackles, Dunks to steals)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Freeze frames to highlight what to watch (Hudl makes it easy)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quality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Don't send it until you're ready, have people view it and get HONEST feedback. 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Direct link in an email to a coach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arenR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Post it on your Twitter and Direct Message to coaches.</a:t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442" name="Google Shape;44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9175" y="1598500"/>
            <a:ext cx="3368300" cy="8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8050" y="3522450"/>
            <a:ext cx="2340475" cy="13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49" name="Google Shape;449;p50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0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51" name="Google Shape;451;p50"/>
          <p:cNvSpPr txBox="1"/>
          <p:nvPr/>
        </p:nvSpPr>
        <p:spPr>
          <a:xfrm>
            <a:off x="1506300" y="371275"/>
            <a:ext cx="8883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452" name="Google Shape;452;p50"/>
          <p:cNvSpPr txBox="1"/>
          <p:nvPr/>
        </p:nvSpPr>
        <p:spPr>
          <a:xfrm>
            <a:off x="463875" y="2912625"/>
            <a:ext cx="10848300" cy="3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000">
                <a:solidFill>
                  <a:schemeClr val="dk1"/>
                </a:solidFill>
              </a:rPr>
              <a:t>** If you have questions, reach out to your Counselor, Coach, or Athletic Director**</a:t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453" name="Google Shape;45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78675"/>
            <a:ext cx="6277800" cy="290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2" name="Google Shape;82;p16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304850" y="531050"/>
            <a:ext cx="83904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What is a CORE course?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76550" y="18662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33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■"/>
            </a:pP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Only classes in:</a:t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733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■"/>
            </a:pP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English, </a:t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733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■"/>
            </a:pP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Math (Algebra 1 or higher), </a:t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733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■"/>
            </a:pP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Natural or physical science, </a:t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733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■"/>
            </a:pP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 Science, </a:t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733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■"/>
            </a:pP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World Language, </a:t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7338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■"/>
            </a:pP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Comparative religion or philosophy </a:t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733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■"/>
            </a:pP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Approved electives appear under their core content area </a:t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86" name="Google Shape;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91" name="Google Shape;91;p17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 flipH="1" rot="-693">
            <a:off x="5826125" y="5307148"/>
            <a:ext cx="44670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 u="sng">
                <a:solidFill>
                  <a:schemeClr val="dk1"/>
                </a:solidFill>
              </a:rPr>
              <a:t>Scale</a:t>
            </a:r>
            <a:r>
              <a:rPr lang="en-US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90+      = 4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80 - 89 = 3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70 - 79 = 2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60 - 69 = 1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743450" y="455175"/>
            <a:ext cx="40812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chemeClr val="dk1"/>
                </a:solidFill>
              </a:rPr>
              <a:t>Use Our NCAA Core GPA Calculator</a:t>
            </a:r>
            <a:endParaRPr b="1"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300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94" name="Google Shape;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b="0" l="0" r="29093" t="0"/>
          <a:stretch/>
        </p:blipFill>
        <p:spPr>
          <a:xfrm>
            <a:off x="501375" y="2015737"/>
            <a:ext cx="4014724" cy="1366413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6">
            <a:alphaModFix/>
          </a:blip>
          <a:srcRect b="0" l="0" r="29093" t="0"/>
          <a:stretch/>
        </p:blipFill>
        <p:spPr>
          <a:xfrm>
            <a:off x="5558725" y="531050"/>
            <a:ext cx="4531900" cy="1551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7">
            <a:alphaModFix/>
          </a:blip>
          <a:srcRect b="0" l="0" r="28596" t="0"/>
          <a:stretch/>
        </p:blipFill>
        <p:spPr>
          <a:xfrm>
            <a:off x="501375" y="3382150"/>
            <a:ext cx="4014715" cy="17611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98" name="Google Shape;98;p17"/>
          <p:cNvGrpSpPr/>
          <p:nvPr/>
        </p:nvGrpSpPr>
        <p:grpSpPr>
          <a:xfrm>
            <a:off x="5558724" y="2501499"/>
            <a:ext cx="4531904" cy="1230812"/>
            <a:chOff x="-8972150" y="-1617575"/>
            <a:chExt cx="6172574" cy="1676399"/>
          </a:xfrm>
        </p:grpSpPr>
        <p:pic>
          <p:nvPicPr>
            <p:cNvPr id="99" name="Google Shape;99;p17"/>
            <p:cNvPicPr preferRelativeResize="0"/>
            <p:nvPr/>
          </p:nvPicPr>
          <p:blipFill rotWithShape="1">
            <a:blip r:embed="rId8">
              <a:alphaModFix/>
            </a:blip>
            <a:srcRect b="83913" l="0" r="29552" t="0"/>
            <a:stretch/>
          </p:blipFill>
          <p:spPr>
            <a:xfrm>
              <a:off x="-8972150" y="-1617575"/>
              <a:ext cx="6172574" cy="1103226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00" name="Google Shape;100;p17"/>
            <p:cNvPicPr preferRelativeResize="0"/>
            <p:nvPr/>
          </p:nvPicPr>
          <p:blipFill rotWithShape="1">
            <a:blip r:embed="rId8">
              <a:alphaModFix/>
            </a:blip>
            <a:srcRect b="0" l="0" r="29552" t="92197"/>
            <a:stretch/>
          </p:blipFill>
          <p:spPr>
            <a:xfrm>
              <a:off x="-8972150" y="-476250"/>
              <a:ext cx="6172574" cy="535074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01" name="Google Shape;101;p17"/>
          <p:cNvGrpSpPr/>
          <p:nvPr/>
        </p:nvGrpSpPr>
        <p:grpSpPr>
          <a:xfrm>
            <a:off x="5551070" y="4016630"/>
            <a:ext cx="4547212" cy="1144461"/>
            <a:chOff x="152397" y="4271100"/>
            <a:chExt cx="5010150" cy="1260976"/>
          </a:xfrm>
        </p:grpSpPr>
        <p:pic>
          <p:nvPicPr>
            <p:cNvPr id="102" name="Google Shape;102;p17"/>
            <p:cNvPicPr preferRelativeResize="0"/>
            <p:nvPr/>
          </p:nvPicPr>
          <p:blipFill rotWithShape="1">
            <a:blip r:embed="rId9">
              <a:alphaModFix/>
            </a:blip>
            <a:srcRect b="0" l="0" r="28805" t="80272"/>
            <a:stretch/>
          </p:blipFill>
          <p:spPr>
            <a:xfrm>
              <a:off x="152397" y="4969500"/>
              <a:ext cx="5010150" cy="562576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03" name="Google Shape;103;p17"/>
            <p:cNvPicPr preferRelativeResize="0"/>
            <p:nvPr/>
          </p:nvPicPr>
          <p:blipFill rotWithShape="1">
            <a:blip r:embed="rId9">
              <a:alphaModFix/>
            </a:blip>
            <a:srcRect b="75509" l="0" r="28805" t="0"/>
            <a:stretch/>
          </p:blipFill>
          <p:spPr>
            <a:xfrm>
              <a:off x="152397" y="4271100"/>
              <a:ext cx="5010150" cy="8162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104" name="Google Shape;104;p17"/>
          <p:cNvPicPr preferRelativeResize="0"/>
          <p:nvPr/>
        </p:nvPicPr>
        <p:blipFill rotWithShape="1">
          <a:blip r:embed="rId10">
            <a:alphaModFix/>
          </a:blip>
          <a:srcRect b="0" l="0" r="26465" t="0"/>
          <a:stretch/>
        </p:blipFill>
        <p:spPr>
          <a:xfrm>
            <a:off x="895175" y="5306700"/>
            <a:ext cx="4398119" cy="1551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7"/>
          <p:cNvSpPr/>
          <p:nvPr/>
        </p:nvSpPr>
        <p:spPr>
          <a:xfrm>
            <a:off x="7373875" y="5750425"/>
            <a:ext cx="3474498" cy="4551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Roboto"/>
              </a:rPr>
              <a:t>9 C's + 1 D = Ineligible</a:t>
            </a:r>
          </a:p>
        </p:txBody>
      </p:sp>
      <p:sp>
        <p:nvSpPr>
          <p:cNvPr id="106" name="Google Shape;106;p17"/>
          <p:cNvSpPr/>
          <p:nvPr/>
        </p:nvSpPr>
        <p:spPr>
          <a:xfrm flipH="1">
            <a:off x="3565175" y="6491100"/>
            <a:ext cx="1866600" cy="366900"/>
          </a:xfrm>
          <a:prstGeom prst="rightArrow">
            <a:avLst>
              <a:gd fmla="val 50000" name="adj1"/>
              <a:gd fmla="val 77847" name="adj2"/>
            </a:avLst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11" name="Google Shape;111;p18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76550" y="18662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1" lang="en-US" sz="2600">
                <a:solidFill>
                  <a:schemeClr val="dk1"/>
                </a:solidFill>
              </a:rPr>
              <a:t>TEST SCORES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114" name="Google Shape;1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576550" y="0"/>
            <a:ext cx="10423500" cy="1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Best Test Scores Will Be Used to Certify Students</a:t>
            </a:r>
            <a:endParaRPr sz="1600">
              <a:solidFill>
                <a:schemeClr val="dk1"/>
              </a:solidFill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952500" y="26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{D4BA9619-9138-4D8E-AB7C-139ADBE3CE2C}</a:tableStyleId>
              </a:tblPr>
              <a:tblGrid>
                <a:gridCol w="2571750"/>
                <a:gridCol w="2571750"/>
                <a:gridCol w="2571750"/>
                <a:gridCol w="2571750"/>
              </a:tblGrid>
              <a:tr h="646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Test Date</a:t>
                      </a:r>
                      <a:endParaRPr b="1" sz="17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Math</a:t>
                      </a:r>
                      <a:endParaRPr b="1" sz="17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Verbal</a:t>
                      </a:r>
                      <a:endParaRPr b="1" sz="17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Total</a:t>
                      </a:r>
                      <a:endParaRPr b="1" sz="17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June 1, 2020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350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/>
                        <a:t>470</a:t>
                      </a:r>
                      <a:endParaRPr b="1"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October 5, 2020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/>
                        <a:t>430</a:t>
                      </a:r>
                      <a:endParaRPr b="1"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BEST SCORES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00"/>
                        <a:t>430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00"/>
                        <a:t>470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00"/>
                        <a:t>900</a:t>
                      </a:r>
                      <a:endParaRPr b="1" sz="2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21" name="Google Shape;121;p19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304850" y="531050"/>
            <a:ext cx="93918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Difference Between Division I, II, &amp; III?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76550" y="18662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125" name="Google Shape;12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7525" y="2150751"/>
            <a:ext cx="1837950" cy="17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225" y="4398700"/>
            <a:ext cx="4754424" cy="18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9349" y="4048987"/>
            <a:ext cx="3260626" cy="234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32" name="Google Shape;132;p20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304850" y="531050"/>
            <a:ext cx="83904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NCAA</a:t>
            </a:r>
            <a:br>
              <a:rPr b="1" lang="en-US" sz="32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en-US" sz="32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(National Collegiate Athletic Association)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576550" y="18662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1312" lvl="0" marL="3413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Noto Sans Symbols"/>
              <a:buChar char="■"/>
            </a:pP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Three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Divisions</a:t>
            </a:r>
            <a:endParaRPr>
              <a:solidFill>
                <a:schemeClr val="dk1"/>
              </a:solidFill>
            </a:endParaRPr>
          </a:p>
          <a:p>
            <a:pPr indent="-284162" lvl="1" marL="741362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■"/>
            </a:pP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Division I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Largest, most competitive, most athletic scholarships available</a:t>
            </a:r>
            <a:endParaRPr>
              <a:solidFill>
                <a:schemeClr val="dk1"/>
              </a:solidFill>
            </a:endParaRPr>
          </a:p>
          <a:p>
            <a:pPr indent="-284162" lvl="1" marL="741362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■"/>
            </a:pP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Division II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Some athletic scholarships, less competitive than Division I, increased athletic opportunities</a:t>
            </a:r>
            <a:endParaRPr>
              <a:solidFill>
                <a:schemeClr val="dk1"/>
              </a:solidFill>
            </a:endParaRPr>
          </a:p>
          <a:p>
            <a:pPr indent="-284162" lvl="1" marL="741362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■"/>
            </a:pP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Division III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Very few athletic scholarships available, higher academic admissions standards, the most athletic opportunities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41" name="Google Shape;141;p21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911002" y="989019"/>
            <a:ext cx="11079649" cy="92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 flipH="1" rot="-499562">
            <a:off x="1533216" y="4772373"/>
            <a:ext cx="8709598" cy="183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304850" y="531050"/>
            <a:ext cx="83904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30033"/>
              </a:buClr>
              <a:buSzPts val="3800"/>
              <a:buFont typeface="Tahoma"/>
              <a:buNone/>
            </a:pPr>
            <a:r>
              <a:rPr b="1" lang="en-US" sz="3800">
                <a:solidFill>
                  <a:srgbClr val="330033"/>
                </a:solidFill>
                <a:latin typeface="Tahoma"/>
                <a:ea typeface="Tahoma"/>
                <a:cs typeface="Tahoma"/>
                <a:sym typeface="Tahoma"/>
              </a:rPr>
              <a:t>DIVISION I CORE-COURSE REQUIREMENTS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576550" y="1866225"/>
            <a:ext cx="108483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upload.wikimedia.org/wikipedia/commons/thumb/d/dd/NCAA_logo.svg/180px-NCAA_logo.svg.png" id="145" name="Google Shape;14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3725" y="5866404"/>
            <a:ext cx="815500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8425" y="2257575"/>
            <a:ext cx="8839201" cy="285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6">
            <a:alphaModFix/>
          </a:blip>
          <a:srcRect b="0" l="25757" r="26507" t="0"/>
          <a:stretch/>
        </p:blipFill>
        <p:spPr>
          <a:xfrm>
            <a:off x="1093075" y="5130575"/>
            <a:ext cx="1618075" cy="16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9325" y="5231551"/>
            <a:ext cx="1990600" cy="14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4763" y="5256366"/>
            <a:ext cx="1618074" cy="144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57676" y="5399560"/>
            <a:ext cx="2037024" cy="11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